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21"/>
  </p:notesMasterIdLst>
  <p:handoutMasterIdLst>
    <p:handoutMasterId r:id="rId22"/>
  </p:handoutMasterIdLst>
  <p:sldIdLst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</p:sldIdLst>
  <p:sldSz cx="12192000" cy="6858000"/>
  <p:notesSz cx="6858000" cy="9144000"/>
  <p:defaultTextStyle>
    <a:defPPr>
      <a:defRPr lang="en-US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" userDrawn="1">
          <p15:clr>
            <a:srgbClr val="A4A3A4"/>
          </p15:clr>
        </p15:guide>
        <p15:guide id="2" pos="192" userDrawn="1">
          <p15:clr>
            <a:srgbClr val="A4A3A4"/>
          </p15:clr>
        </p15:guide>
        <p15:guide id="3" pos="7488" userDrawn="1">
          <p15:clr>
            <a:srgbClr val="A4A3A4"/>
          </p15:clr>
        </p15:guide>
        <p15:guide id="4" orient="horz" pos="4112" userDrawn="1">
          <p15:clr>
            <a:srgbClr val="A4A3A4"/>
          </p15:clr>
        </p15:guide>
        <p15:guide id="5" orient="horz" pos="3888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1152" userDrawn="1">
          <p15:clr>
            <a:srgbClr val="A4A3A4"/>
          </p15:clr>
        </p15:guide>
        <p15:guide id="8" pos="6528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  <p15:guide id="10" orient="horz" pos="65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1126"/>
    <a:srgbClr val="996633"/>
    <a:srgbClr val="87BF83"/>
    <a:srgbClr val="B5B5B5"/>
    <a:srgbClr val="880C1B"/>
    <a:srgbClr val="50656E"/>
    <a:srgbClr val="AC9F89"/>
    <a:srgbClr val="66735B"/>
    <a:srgbClr val="7C96A1"/>
    <a:srgbClr val="DAD9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6" autoAdjust="0"/>
    <p:restoredTop sz="94633" autoAdjust="0"/>
  </p:normalViewPr>
  <p:slideViewPr>
    <p:cSldViewPr showGuides="1">
      <p:cViewPr varScale="1">
        <p:scale>
          <a:sx n="69" d="100"/>
          <a:sy n="69" d="100"/>
        </p:scale>
        <p:origin x="86" y="278"/>
      </p:cViewPr>
      <p:guideLst>
        <p:guide orient="horz" pos="176"/>
        <p:guide pos="192"/>
        <p:guide pos="7488"/>
        <p:guide orient="horz" pos="4112"/>
        <p:guide orient="horz" pos="3888"/>
        <p:guide pos="3840"/>
        <p:guide pos="1152"/>
        <p:guide pos="6528"/>
        <p:guide orient="horz" pos="2160"/>
        <p:guide orient="horz" pos="6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3" d="100"/>
          <a:sy n="63" d="100"/>
        </p:scale>
        <p:origin x="2280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>
                <a:latin typeface="Arial" pitchFamily="34" charset="0"/>
              </a:rPr>
              <a:t>Raytheon</a:t>
            </a:r>
            <a:endParaRPr lang="en-US" dirty="0">
              <a:latin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E104DB-5A84-4417-9505-9949D8449EC3}" type="datetimeFigureOut">
              <a:rPr lang="en-US" smtClean="0">
                <a:latin typeface="Arial" pitchFamily="34" charset="0"/>
              </a:rPr>
              <a:pPr/>
              <a:t>5/17/2018</a:t>
            </a:fld>
            <a:endParaRPr lang="en-US" dirty="0">
              <a:latin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DAC55-62D0-4EAE-A230-0CCA3BD4BC39}" type="slidenum">
              <a:rPr lang="en-US" smtClean="0">
                <a:latin typeface="Arial" pitchFamily="34" charset="0"/>
              </a:rPr>
              <a:pPr/>
              <a:t>‹#›</a:t>
            </a:fld>
            <a:endParaRPr 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22041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r>
              <a:rPr lang="en-US" dirty="0" smtClean="0"/>
              <a:t>Raytheon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FC1312E8-DAE4-4DB4-9959-6EFE043C5908}" type="datetimeFigureOut">
              <a:rPr lang="en-US" smtClean="0"/>
              <a:pPr/>
              <a:t>5/17/2018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B0D02AC4-1C81-4AB4-8D73-92191CCF549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542663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121917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0" dirty="0" smtClean="0">
                <a:solidFill>
                  <a:schemeClr val="accent4"/>
                </a:solidFill>
              </a:rPr>
              <a:t>Text or image elements are not permitted below the copyright or takeaway bar on any slide to allow this white space for required document markings.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17692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0175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4149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44825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787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7618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4147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7811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7554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7063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9210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3852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621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15372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6105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0035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Raytheon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D02AC4-1C81-4AB4-8D73-92191CCF549E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03767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5" y="1041400"/>
            <a:ext cx="1154762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5675F5E-90B8-40EE-89BB-64D7D862D3B1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560832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3"/>
          </p:nvPr>
        </p:nvSpPr>
        <p:spPr>
          <a:xfrm>
            <a:off x="6275917" y="1041400"/>
            <a:ext cx="560832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37259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759FBA-6776-4106-8610-DCCF48F1C374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Standar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650848" y="3145691"/>
            <a:ext cx="10909827" cy="574516"/>
          </a:xfrm>
          <a:prstGeom prst="rect">
            <a:avLst/>
          </a:prstGeom>
          <a:effectLst/>
        </p:spPr>
        <p:txBody>
          <a:bodyPr wrap="square" lIns="0" tIns="0" rIns="0" bIns="0">
            <a:noAutofit/>
          </a:bodyPr>
          <a:lstStyle>
            <a:lvl1pPr algn="l">
              <a:defRPr sz="3600" b="1" baseline="0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ADD MASTER TITLE STYLE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5562" y="500678"/>
            <a:ext cx="2115113" cy="407545"/>
          </a:xfrm>
          <a:prstGeom prst="rect">
            <a:avLst/>
          </a:prstGeom>
          <a:solidFill>
            <a:schemeClr val="bg1"/>
          </a:solidFill>
          <a:ln w="12700">
            <a:noFill/>
            <a:prstDash val="dash"/>
          </a:ln>
        </p:spPr>
      </p:pic>
      <p:sp>
        <p:nvSpPr>
          <p:cNvPr id="19" name="Text Box 10"/>
          <p:cNvSpPr txBox="1">
            <a:spLocks noChangeArrowheads="1"/>
          </p:cNvSpPr>
          <p:nvPr userDrawn="1"/>
        </p:nvSpPr>
        <p:spPr bwMode="auto">
          <a:xfrm>
            <a:off x="7962178" y="6248400"/>
            <a:ext cx="3620223" cy="16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noAutofit/>
          </a:bodyPr>
          <a:lstStyle>
            <a:lvl1pPr marL="230188" indent="-23018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110000"/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r>
              <a:rPr lang="en-US" sz="1000" dirty="0" smtClean="0"/>
              <a:t>Copyright </a:t>
            </a:r>
            <a:r>
              <a:rPr lang="en-US" sz="1000" dirty="0" smtClean="0">
                <a:latin typeface="Arial" pitchFamily="34" charset="0"/>
                <a:cs typeface="Arial" pitchFamily="34" charset="0"/>
              </a:rPr>
              <a:t>© 2017</a:t>
            </a:r>
            <a:r>
              <a:rPr lang="en-US" sz="1000" baseline="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000" dirty="0" smtClean="0"/>
              <a:t>Raytheon Company. All rights reserved.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4506068"/>
            <a:ext cx="5486400" cy="609600"/>
          </a:xfrm>
        </p:spPr>
        <p:txBody>
          <a:bodyPr lIns="0" tIns="0" rIns="0" bIns="0" anchor="ctr"/>
          <a:lstStyle>
            <a:lvl1pPr marL="0" indent="0">
              <a:buNone/>
              <a:defRPr sz="2800" b="1"/>
            </a:lvl1pPr>
            <a:lvl2pPr marL="306910" indent="0">
              <a:buNone/>
              <a:defRPr/>
            </a:lvl2pPr>
            <a:lvl3pPr marL="615935" indent="0">
              <a:buNone/>
              <a:defRPr/>
            </a:lvl3pPr>
            <a:lvl4pPr marL="912260" indent="0">
              <a:buNone/>
              <a:defRPr/>
            </a:lvl4pPr>
            <a:lvl5pPr marL="1219170" indent="0">
              <a:buNone/>
              <a:defRPr/>
            </a:lvl5pPr>
          </a:lstStyle>
          <a:p>
            <a:pPr lvl="0"/>
            <a:r>
              <a:rPr lang="en-US" dirty="0" smtClean="0"/>
              <a:t>Business or subtitle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 hasCustomPrompt="1"/>
          </p:nvPr>
        </p:nvSpPr>
        <p:spPr>
          <a:xfrm>
            <a:off x="6096000" y="5140149"/>
            <a:ext cx="5486400" cy="766233"/>
          </a:xfrm>
        </p:spPr>
        <p:txBody>
          <a:bodyPr lIns="0" tIns="0" rIns="0" bIns="0" anchor="ctr"/>
          <a:lstStyle>
            <a:lvl1pPr marL="0" indent="0">
              <a:buNone/>
              <a:defRPr sz="1800"/>
            </a:lvl1pPr>
            <a:lvl2pPr marL="306910" indent="0">
              <a:buNone/>
              <a:defRPr/>
            </a:lvl2pPr>
            <a:lvl3pPr marL="615935" indent="0">
              <a:buNone/>
              <a:defRPr/>
            </a:lvl3pPr>
            <a:lvl4pPr marL="912260" indent="0">
              <a:buNone/>
              <a:defRPr/>
            </a:lvl4pPr>
            <a:lvl5pPr marL="1219170" indent="0">
              <a:buNone/>
              <a:defRPr/>
            </a:lvl5pPr>
          </a:lstStyle>
          <a:p>
            <a:pPr lvl="0"/>
            <a:r>
              <a:rPr lang="en-US" dirty="0" smtClean="0"/>
              <a:t>Presenter name</a:t>
            </a:r>
            <a:br>
              <a:rPr lang="en-US" dirty="0" smtClean="0"/>
            </a:br>
            <a:r>
              <a:rPr lang="en-US" dirty="0" smtClean="0"/>
              <a:t>Date</a:t>
            </a:r>
          </a:p>
        </p:txBody>
      </p:sp>
      <p:sp>
        <p:nvSpPr>
          <p:cNvPr id="8" name="Rectangle 7"/>
          <p:cNvSpPr/>
          <p:nvPr userDrawn="1"/>
        </p:nvSpPr>
        <p:spPr bwMode="auto">
          <a:xfrm>
            <a:off x="3048" y="6492240"/>
            <a:ext cx="12188952" cy="365760"/>
          </a:xfrm>
          <a:prstGeom prst="rect">
            <a:avLst/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wrap="none" rtlCol="0" anchor="ctr"/>
          <a:lstStyle/>
          <a:p>
            <a:pPr algn="ctr"/>
            <a:endParaRPr lang="en-US" dirty="0" err="1" smtClean="0"/>
          </a:p>
        </p:txBody>
      </p:sp>
    </p:spTree>
    <p:extLst>
      <p:ext uri="{BB962C8B-B14F-4D97-AF65-F5344CB8AC3E}">
        <p14:creationId xmlns:p14="http://schemas.microsoft.com/office/powerpoint/2010/main" val="240053823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ternate Cov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812799" y="2438400"/>
            <a:ext cx="11059584" cy="656591"/>
          </a:xfrm>
          <a:prstGeom prst="rect">
            <a:avLst/>
          </a:prstGeom>
          <a:effectLst/>
        </p:spPr>
        <p:txBody>
          <a:bodyPr lIns="0" tIns="0" rIns="0" bIns="0">
            <a:noAutofit/>
          </a:bodyPr>
          <a:lstStyle>
            <a:lvl1pPr marL="0" indent="0" algn="l">
              <a:defRPr sz="4400" b="1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Presentation Title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812801" y="3579215"/>
            <a:ext cx="11059583" cy="2245720"/>
          </a:xfrm>
        </p:spPr>
        <p:txBody>
          <a:bodyPr anchor="ctr"/>
          <a:lstStyle>
            <a:lvl1pPr marL="0" indent="0">
              <a:buNone/>
              <a:defRPr sz="2400" b="0" baseline="0"/>
            </a:lvl1pPr>
            <a:lvl2pPr marL="306910" indent="0">
              <a:buNone/>
              <a:defRPr/>
            </a:lvl2pPr>
            <a:lvl3pPr marL="615935" indent="0">
              <a:buNone/>
              <a:defRPr/>
            </a:lvl3pPr>
            <a:lvl4pPr marL="912260" indent="0">
              <a:buNone/>
              <a:defRPr/>
            </a:lvl4pPr>
            <a:lvl5pPr marL="1219170" indent="0">
              <a:buNone/>
              <a:defRPr/>
            </a:lvl5pPr>
          </a:lstStyle>
          <a:p>
            <a:pPr lvl="0"/>
            <a:r>
              <a:rPr lang="en-US" dirty="0" smtClean="0"/>
              <a:t>Business or subtitle</a:t>
            </a:r>
            <a:br>
              <a:rPr lang="en-US" dirty="0" smtClean="0"/>
            </a:br>
            <a:r>
              <a:rPr lang="en-US" dirty="0" smtClean="0"/>
              <a:t>Presenter name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Date</a:t>
            </a: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44E275A9-547D-453B-A614-10911CC1926B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81014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5389" y="214984"/>
            <a:ext cx="9327380" cy="6858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5384" y="1041400"/>
            <a:ext cx="11557000" cy="45259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427969" y="6248400"/>
            <a:ext cx="936415" cy="177193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44E275A9-547D-453B-A614-10911CC1926B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567584" y="6248400"/>
            <a:ext cx="304800" cy="177193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</a:defRPr>
            </a:lvl1pPr>
          </a:lstStyle>
          <a:p>
            <a:fld id="{8D57DBB9-07C6-49AB-BFD5-E737C7E241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Line 28"/>
          <p:cNvSpPr>
            <a:spLocks noChangeShapeType="1"/>
          </p:cNvSpPr>
          <p:nvPr/>
        </p:nvSpPr>
        <p:spPr bwMode="auto">
          <a:xfrm>
            <a:off x="11462175" y="6254905"/>
            <a:ext cx="0" cy="17068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2133" dirty="0">
              <a:solidFill>
                <a:schemeClr val="accent6"/>
              </a:solidFill>
              <a:latin typeface="Arial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2285" y="258727"/>
            <a:ext cx="1684959" cy="373732"/>
          </a:xfrm>
          <a:prstGeom prst="rect">
            <a:avLst/>
          </a:prstGeom>
        </p:spPr>
      </p:pic>
      <p:cxnSp>
        <p:nvCxnSpPr>
          <p:cNvPr id="11" name="Straight Connector 10"/>
          <p:cNvCxnSpPr/>
          <p:nvPr userDrawn="1"/>
        </p:nvCxnSpPr>
        <p:spPr>
          <a:xfrm flipH="1">
            <a:off x="0" y="960120"/>
            <a:ext cx="12192000" cy="0"/>
          </a:xfrm>
          <a:prstGeom prst="line">
            <a:avLst/>
          </a:prstGeom>
          <a:ln w="12700">
            <a:solidFill>
              <a:srgbClr val="CE11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9" r:id="rId2"/>
    <p:sldLayoutId id="2147483654" r:id="rId3"/>
    <p:sldLayoutId id="2147483667" r:id="rId4"/>
    <p:sldLayoutId id="2147483670" r:id="rId5"/>
  </p:sldLayoutIdLst>
  <p:transition>
    <p:fade/>
  </p:transition>
  <p:timing>
    <p:tnLst>
      <p:par>
        <p:cTn id="1" dur="indefinite" restart="never" nodeType="tmRoot"/>
      </p:par>
    </p:tnLst>
  </p:timing>
  <p:hf hdr="0"/>
  <p:txStyles>
    <p:titleStyle>
      <a:lvl1pPr algn="l" defTabSz="121917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06910" indent="-306910" algn="l" defTabSz="1219170" rtl="0" eaLnBrk="1" latinLnBrk="0" hangingPunct="1">
        <a:spcBef>
          <a:spcPct val="20000"/>
        </a:spcBef>
        <a:buClr>
          <a:schemeClr val="tx1"/>
        </a:buClr>
        <a:buFont typeface="Wingdings" pitchFamily="2" charset="2"/>
        <a:buChar char="§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615935" indent="-309026" algn="l" defTabSz="121917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912261" indent="-296326" algn="l" defTabSz="1219170" rtl="0" eaLnBrk="1" latinLnBrk="0" hangingPunct="1">
        <a:spcBef>
          <a:spcPct val="20000"/>
        </a:spcBef>
        <a:buClr>
          <a:schemeClr val="tx1"/>
        </a:buClr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219170" indent="-306910" algn="l" defTabSz="1219170" rtl="0" eaLnBrk="1" latinLnBrk="0" hangingPunct="1">
        <a:spcBef>
          <a:spcPct val="20000"/>
        </a:spcBef>
        <a:buClr>
          <a:schemeClr val="tx1"/>
        </a:buClr>
        <a:buFont typeface="Arial" pitchFamily="34" charset="0"/>
        <a:buChar char="–"/>
        <a:defRPr sz="2000" b="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1526079" indent="-306910" algn="l" defTabSz="1219170" rtl="0" eaLnBrk="1" latinLnBrk="0" hangingPunct="1">
        <a:spcBef>
          <a:spcPct val="20000"/>
        </a:spcBef>
        <a:buClr>
          <a:schemeClr val="tx1"/>
        </a:buClr>
        <a:buFont typeface="Wingdings" pitchFamily="2" charset="2"/>
        <a:buChar char="§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Automated Windows Installer (AWI)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Software Detailed Design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096000" y="5140149"/>
            <a:ext cx="5486400" cy="1032051"/>
          </a:xfrm>
        </p:spPr>
        <p:txBody>
          <a:bodyPr/>
          <a:lstStyle/>
          <a:p>
            <a:r>
              <a:rPr lang="en-US" dirty="0" smtClean="0"/>
              <a:t>Duc Le</a:t>
            </a:r>
          </a:p>
          <a:p>
            <a:r>
              <a:rPr lang="en-US" dirty="0" smtClean="0"/>
              <a:t>Kevin </a:t>
            </a:r>
            <a:r>
              <a:rPr lang="en-US" dirty="0" err="1" smtClean="0"/>
              <a:t>Lohmeier</a:t>
            </a:r>
            <a:endParaRPr lang="en-US" dirty="0" smtClean="0"/>
          </a:p>
          <a:p>
            <a:r>
              <a:rPr lang="en-US" dirty="0" smtClean="0"/>
              <a:t>5/17/2018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8469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INI File </a:t>
            </a:r>
            <a:r>
              <a:rPr lang="en-US" sz="2800" dirty="0" smtClean="0"/>
              <a:t>– TRANSFER_FILE_PACKAGES Task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724216" cy="4978400"/>
          </a:xfrm>
        </p:spPr>
        <p:txBody>
          <a:bodyPr/>
          <a:lstStyle/>
          <a:p>
            <a:r>
              <a:rPr lang="en-US" sz="2000" b="1" dirty="0" smtClean="0"/>
              <a:t>The purpose of this task is to copy files from source to destination location</a:t>
            </a:r>
          </a:p>
          <a:p>
            <a:r>
              <a:rPr lang="en-US" sz="2000" b="1" dirty="0" smtClean="0"/>
              <a:t>The table below shows the content that must be defined in order to copy files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5/18/2018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10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850321"/>
              </p:ext>
            </p:extLst>
          </p:nvPr>
        </p:nvGraphicFramePr>
        <p:xfrm>
          <a:off x="889815" y="1889760"/>
          <a:ext cx="9982200" cy="70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8185"/>
                <a:gridCol w="6629400"/>
                <a:gridCol w="1194615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Key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Value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Required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file_package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Absolute</a:t>
                      </a:r>
                      <a:r>
                        <a:rPr lang="en-US" sz="1200" baseline="0" dirty="0" smtClean="0"/>
                        <a:t> or relative path to the XML file that defines all the files to be copied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80097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INI File </a:t>
            </a:r>
            <a:r>
              <a:rPr lang="en-US" sz="2800" dirty="0" smtClean="0"/>
              <a:t>– CREATE_DIRECTORIES Task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724216" cy="4978400"/>
          </a:xfrm>
        </p:spPr>
        <p:txBody>
          <a:bodyPr/>
          <a:lstStyle/>
          <a:p>
            <a:r>
              <a:rPr lang="en-US" sz="2000" b="1" dirty="0" smtClean="0"/>
              <a:t>The purpose of this task is to create directories</a:t>
            </a:r>
          </a:p>
          <a:p>
            <a:r>
              <a:rPr lang="en-US" sz="2000" b="1" dirty="0" smtClean="0"/>
              <a:t>The table below shows the content that must be defined in order to create a directory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5/18/2018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11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622129"/>
              </p:ext>
            </p:extLst>
          </p:nvPr>
        </p:nvGraphicFramePr>
        <p:xfrm>
          <a:off x="889815" y="1889760"/>
          <a:ext cx="9982200" cy="70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8185"/>
                <a:gridCol w="6629400"/>
                <a:gridCol w="1194615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Key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Value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Required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path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Full</a:t>
                      </a:r>
                      <a:r>
                        <a:rPr lang="en-US" sz="1200" baseline="0" dirty="0" smtClean="0"/>
                        <a:t> path to be created on the local machine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41538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INI File </a:t>
            </a:r>
            <a:r>
              <a:rPr lang="en-US" sz="2800" dirty="0" smtClean="0"/>
              <a:t>– CREATE_NETWORK_SHARES Task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724216" cy="4978400"/>
          </a:xfrm>
        </p:spPr>
        <p:txBody>
          <a:bodyPr/>
          <a:lstStyle/>
          <a:p>
            <a:r>
              <a:rPr lang="en-US" sz="2000" b="1" dirty="0" smtClean="0"/>
              <a:t>The purpose of this task is to share folders</a:t>
            </a:r>
          </a:p>
          <a:p>
            <a:r>
              <a:rPr lang="en-US" sz="2000" b="1" dirty="0" smtClean="0"/>
              <a:t>The table below shows the content that must be defined in order to share a folder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5/18/2018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12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7139848"/>
              </p:ext>
            </p:extLst>
          </p:nvPr>
        </p:nvGraphicFramePr>
        <p:xfrm>
          <a:off x="889815" y="1889760"/>
          <a:ext cx="9982200" cy="171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785"/>
                <a:gridCol w="6400800"/>
                <a:gridCol w="1194615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Key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Value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Required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Path#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Full</a:t>
                      </a:r>
                      <a:r>
                        <a:rPr lang="en-US" sz="1200" baseline="0" dirty="0" smtClean="0"/>
                        <a:t> path to be created on the local machine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Path#_</a:t>
                      </a:r>
                      <a:r>
                        <a:rPr lang="en-US" sz="1200" dirty="0" err="1" smtClean="0"/>
                        <a:t>additional_share_names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Specify</a:t>
                      </a:r>
                      <a:r>
                        <a:rPr lang="en-US" sz="1200" baseline="0" dirty="0" smtClean="0"/>
                        <a:t> one or more share names separated by comma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Path#_</a:t>
                      </a:r>
                      <a:r>
                        <a:rPr lang="en-US" sz="1200" dirty="0" err="1" smtClean="0"/>
                        <a:t>allowed</a:t>
                      </a:r>
                      <a:r>
                        <a:rPr lang="en-US" sz="1200" baseline="0" dirty="0" err="1" smtClean="0"/>
                        <a:t>_accounts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Everyone</a:t>
                      </a:r>
                    </a:p>
                    <a:p>
                      <a:r>
                        <a:rPr lang="en-US" sz="1200" dirty="0" smtClean="0"/>
                        <a:t>Authenticated Users</a:t>
                      </a:r>
                    </a:p>
                    <a:p>
                      <a:r>
                        <a:rPr lang="en-US" sz="1200" dirty="0" smtClean="0"/>
                        <a:t>Domain\</a:t>
                      </a:r>
                      <a:r>
                        <a:rPr lang="en-US" sz="1200" dirty="0" err="1" smtClean="0"/>
                        <a:t>UserAccountName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54564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INI File – SET_ENVIRONMENT_VARIABLES </a:t>
            </a:r>
            <a:r>
              <a:rPr lang="en-US" sz="2800" dirty="0" smtClean="0"/>
              <a:t>Task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724216" cy="4978400"/>
          </a:xfrm>
        </p:spPr>
        <p:txBody>
          <a:bodyPr/>
          <a:lstStyle/>
          <a:p>
            <a:r>
              <a:rPr lang="en-US" sz="2000" b="1" dirty="0" smtClean="0"/>
              <a:t>The purpose of this task is to create system environment variables</a:t>
            </a:r>
          </a:p>
          <a:p>
            <a:r>
              <a:rPr lang="en-US" sz="2000" b="1" dirty="0" smtClean="0"/>
              <a:t>The table below shows the content that must be defined in order to set an environment variable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5/18/2018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13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022531"/>
              </p:ext>
            </p:extLst>
          </p:nvPr>
        </p:nvGraphicFramePr>
        <p:xfrm>
          <a:off x="913976" y="2590800"/>
          <a:ext cx="9982200" cy="70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624"/>
                <a:gridCol w="6043961"/>
                <a:gridCol w="1194615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Key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Value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Required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[</a:t>
                      </a:r>
                      <a:r>
                        <a:rPr lang="en-US" sz="1200" dirty="0" err="1" smtClean="0"/>
                        <a:t>user_defined_key</a:t>
                      </a:r>
                      <a:r>
                        <a:rPr lang="en-US" sz="1200" dirty="0" smtClean="0"/>
                        <a:t>]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Value to be associated with environment variable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71351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INI File – </a:t>
            </a:r>
            <a:r>
              <a:rPr lang="en-US" sz="2800" dirty="0" smtClean="0"/>
              <a:t>MODIFY_WINDOWS_REGISTRY Task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724216" cy="4978400"/>
          </a:xfrm>
        </p:spPr>
        <p:txBody>
          <a:bodyPr/>
          <a:lstStyle/>
          <a:p>
            <a:r>
              <a:rPr lang="en-US" sz="2000" b="1" dirty="0" smtClean="0"/>
              <a:t>The purpose of this task is to create/delete/modify registry keys</a:t>
            </a:r>
          </a:p>
          <a:p>
            <a:r>
              <a:rPr lang="en-US" sz="2000" b="1" dirty="0" smtClean="0"/>
              <a:t>The table below shows the content that must be defined in order to configure registry keys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5/18/2018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14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809967"/>
              </p:ext>
            </p:extLst>
          </p:nvPr>
        </p:nvGraphicFramePr>
        <p:xfrm>
          <a:off x="889815" y="1889760"/>
          <a:ext cx="9982200" cy="181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785"/>
                <a:gridCol w="6400800"/>
                <a:gridCol w="1194615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Key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Value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Required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Reg</a:t>
                      </a:r>
                      <a:r>
                        <a:rPr lang="en-US" sz="1200" dirty="0" smtClean="0"/>
                        <a:t>#_action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Add/modify or delete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Reg</a:t>
                      </a:r>
                      <a:r>
                        <a:rPr lang="en-US" sz="1200" dirty="0" smtClean="0"/>
                        <a:t>#_path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Registry key path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Reg</a:t>
                      </a:r>
                      <a:r>
                        <a:rPr lang="en-US" sz="1200" dirty="0" smtClean="0"/>
                        <a:t>#_type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Classes_root</a:t>
                      </a:r>
                      <a:r>
                        <a:rPr lang="en-US" sz="1200" baseline="0" dirty="0" smtClean="0"/>
                        <a:t> / current user / </a:t>
                      </a:r>
                      <a:r>
                        <a:rPr lang="en-US" sz="1200" baseline="0" dirty="0" err="1" smtClean="0"/>
                        <a:t>local_machine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Reg</a:t>
                      </a:r>
                      <a:r>
                        <a:rPr lang="en-US" sz="1200" dirty="0" smtClean="0"/>
                        <a:t>#_</a:t>
                      </a:r>
                      <a:r>
                        <a:rPr lang="en-US" sz="1200" dirty="0" err="1" smtClean="0"/>
                        <a:t>name_value_pair</a:t>
                      </a:r>
                      <a:r>
                        <a:rPr lang="en-US" sz="1200" dirty="0" smtClean="0"/>
                        <a:t>#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[name:***,value:***,type:***] - replace *** with actual text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1879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INI File – </a:t>
            </a:r>
            <a:r>
              <a:rPr lang="en-US" sz="2800" dirty="0" smtClean="0"/>
              <a:t>CONFIGURE_NETWORK_ADAPTERS Task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724216" cy="4978400"/>
          </a:xfrm>
        </p:spPr>
        <p:txBody>
          <a:bodyPr/>
          <a:lstStyle/>
          <a:p>
            <a:r>
              <a:rPr lang="en-US" sz="2000" b="1" dirty="0" smtClean="0"/>
              <a:t>The purpose of this task is to configure network adapters</a:t>
            </a:r>
          </a:p>
          <a:p>
            <a:r>
              <a:rPr lang="en-US" sz="2000" b="1" dirty="0" smtClean="0"/>
              <a:t>The table below shows the content that must be defined in order to configure network adapters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5/18/2018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15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2930352"/>
              </p:ext>
            </p:extLst>
          </p:nvPr>
        </p:nvGraphicFramePr>
        <p:xfrm>
          <a:off x="919552" y="2438400"/>
          <a:ext cx="9982200" cy="3017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785"/>
                <a:gridCol w="6400800"/>
                <a:gridCol w="1194615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Key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Value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Required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Nic</a:t>
                      </a:r>
                      <a:r>
                        <a:rPr lang="en-US" sz="1200" dirty="0" smtClean="0"/>
                        <a:t>#_</a:t>
                      </a:r>
                      <a:r>
                        <a:rPr lang="en-US" sz="1200" dirty="0" err="1" smtClean="0"/>
                        <a:t>pci_location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[PCI bus, device, function], i.e.:</a:t>
                      </a:r>
                      <a:r>
                        <a:rPr lang="en-US" sz="1200" baseline="0" dirty="0" smtClean="0"/>
                        <a:t> 0,25,0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Nic</a:t>
                      </a:r>
                      <a:r>
                        <a:rPr lang="en-US" sz="1200" dirty="0" smtClean="0"/>
                        <a:t>#_</a:t>
                      </a:r>
                      <a:r>
                        <a:rPr lang="en-US" sz="1200" dirty="0" err="1" smtClean="0"/>
                        <a:t>adapter_name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Name of the network adapter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Nic</a:t>
                      </a:r>
                      <a:r>
                        <a:rPr lang="en-US" sz="1200" dirty="0" smtClean="0"/>
                        <a:t>#_</a:t>
                      </a:r>
                      <a:r>
                        <a:rPr lang="en-US" sz="1200" dirty="0" err="1" smtClean="0"/>
                        <a:t>ip_and_subnet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Ip</a:t>
                      </a:r>
                      <a:r>
                        <a:rPr lang="en-US" sz="1200" dirty="0" smtClean="0"/>
                        <a:t> and subnet separated</a:t>
                      </a:r>
                      <a:r>
                        <a:rPr lang="en-US" sz="1200" baseline="0" dirty="0" smtClean="0"/>
                        <a:t> by comma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Nic</a:t>
                      </a:r>
                      <a:r>
                        <a:rPr lang="en-US" sz="1200" dirty="0" smtClean="0"/>
                        <a:t>#_</a:t>
                      </a:r>
                      <a:r>
                        <a:rPr lang="en-US" sz="1200" dirty="0" err="1" smtClean="0"/>
                        <a:t>enable_dhcp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True or false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Nic</a:t>
                      </a:r>
                      <a:r>
                        <a:rPr lang="en-US" sz="1200" dirty="0" smtClean="0"/>
                        <a:t>#_</a:t>
                      </a:r>
                      <a:r>
                        <a:rPr lang="en-US" sz="1200" dirty="0" err="1" smtClean="0"/>
                        <a:t>link_speed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0 - Auto Negotiate, 1 - 10Mbps Half Duplex, 2 - 10Mbps Full Duplex, 3 - 100Mpbs Half Duplex, 4 - 100Mbps Full Duplex, 6 - 1Gpbs Full Duplex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Nic</a:t>
                      </a:r>
                      <a:r>
                        <a:rPr lang="en-US" sz="1200" dirty="0" smtClean="0"/>
                        <a:t>#_</a:t>
                      </a:r>
                      <a:r>
                        <a:rPr lang="en-US" sz="1200" dirty="0" err="1" smtClean="0"/>
                        <a:t>default_gateway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IP address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Nic</a:t>
                      </a:r>
                      <a:r>
                        <a:rPr lang="en-US" sz="1200" dirty="0" smtClean="0"/>
                        <a:t>#_</a:t>
                      </a:r>
                      <a:r>
                        <a:rPr lang="en-US" sz="1200" dirty="0" err="1" smtClean="0"/>
                        <a:t>dns_servers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IP Addres</a:t>
                      </a:r>
                      <a:r>
                        <a:rPr lang="en-US" sz="1200" baseline="0" dirty="0" smtClean="0"/>
                        <a:t>s separated by comma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6903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INI File – </a:t>
            </a:r>
            <a:r>
              <a:rPr lang="en-US" sz="2800" dirty="0" smtClean="0"/>
              <a:t>CREATE_WINDOWS_SHORTCUTS Task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724216" cy="4978400"/>
          </a:xfrm>
        </p:spPr>
        <p:txBody>
          <a:bodyPr/>
          <a:lstStyle/>
          <a:p>
            <a:r>
              <a:rPr lang="en-US" sz="2000" b="1" dirty="0" smtClean="0"/>
              <a:t>The purpose of this task is to create desktop shortcuts</a:t>
            </a:r>
          </a:p>
          <a:p>
            <a:r>
              <a:rPr lang="en-US" sz="2000" b="1" dirty="0" smtClean="0"/>
              <a:t>The table below shows the content that must be defined in order to create desktop shortcuts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5/18/2018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16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054456"/>
              </p:ext>
            </p:extLst>
          </p:nvPr>
        </p:nvGraphicFramePr>
        <p:xfrm>
          <a:off x="889815" y="1889760"/>
          <a:ext cx="9982200" cy="181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785"/>
                <a:gridCol w="6400800"/>
                <a:gridCol w="1194615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Key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Value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Required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Shortcut#_name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Shortcut#_</a:t>
                      </a:r>
                      <a:r>
                        <a:rPr lang="en-US" sz="1200" dirty="0" err="1" smtClean="0"/>
                        <a:t>target_path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Shortcut#_arguments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Shortcut#_</a:t>
                      </a:r>
                      <a:r>
                        <a:rPr lang="en-US" sz="1200" dirty="0" err="1" smtClean="0"/>
                        <a:t>for_all_users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True/false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5466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INI File – </a:t>
            </a:r>
            <a:r>
              <a:rPr lang="en-US" sz="2800" dirty="0" smtClean="0"/>
              <a:t>REMOVE_FILES_FOLDERS Task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724216" cy="4978400"/>
          </a:xfrm>
        </p:spPr>
        <p:txBody>
          <a:bodyPr/>
          <a:lstStyle/>
          <a:p>
            <a:r>
              <a:rPr lang="en-US" sz="2000" b="1" dirty="0" smtClean="0"/>
              <a:t>The purpose of this task is to delete files or folders</a:t>
            </a:r>
          </a:p>
          <a:p>
            <a:r>
              <a:rPr lang="en-US" sz="2000" b="1" dirty="0" smtClean="0"/>
              <a:t>The table below shows the content that must be defined in order to delete files/folders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5/18/2018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17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321384"/>
              </p:ext>
            </p:extLst>
          </p:nvPr>
        </p:nvGraphicFramePr>
        <p:xfrm>
          <a:off x="889815" y="1889760"/>
          <a:ext cx="9982200" cy="70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6785"/>
                <a:gridCol w="6400800"/>
                <a:gridCol w="1194615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Key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Value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Required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item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Path to</a:t>
                      </a:r>
                      <a:r>
                        <a:rPr lang="en-US" sz="1200" baseline="0" dirty="0" smtClean="0"/>
                        <a:t> file or folder to be deleted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2147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343216" cy="452596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Architecture</a:t>
            </a:r>
          </a:p>
          <a:p>
            <a:r>
              <a:rPr lang="en-US" dirty="0" smtClean="0"/>
              <a:t>Process Flow</a:t>
            </a:r>
          </a:p>
          <a:p>
            <a:r>
              <a:rPr lang="en-US" dirty="0" smtClean="0"/>
              <a:t>INI File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62002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495616" cy="4525963"/>
          </a:xfrm>
        </p:spPr>
        <p:txBody>
          <a:bodyPr/>
          <a:lstStyle/>
          <a:p>
            <a:r>
              <a:rPr lang="en-US" sz="2000" dirty="0" smtClean="0"/>
              <a:t>The Automated Windows Installer (AWI) allows anyone to set up a unique Windows environment without user’s interaction</a:t>
            </a:r>
          </a:p>
          <a:p>
            <a:r>
              <a:rPr lang="en-US" sz="2000" dirty="0" smtClean="0"/>
              <a:t>AWI is developed in </a:t>
            </a:r>
            <a:r>
              <a:rPr lang="en-US" sz="2000" dirty="0" err="1" smtClean="0"/>
              <a:t>WinForm</a:t>
            </a:r>
            <a:r>
              <a:rPr lang="en-US" sz="2000" dirty="0" smtClean="0"/>
              <a:t> C# language</a:t>
            </a:r>
          </a:p>
          <a:p>
            <a:r>
              <a:rPr lang="en-US" sz="2000" dirty="0" smtClean="0"/>
              <a:t>AWI can be used to perform unattended setup in the following application domains:</a:t>
            </a:r>
          </a:p>
          <a:p>
            <a:pPr lvl="1"/>
            <a:r>
              <a:rPr lang="en-US" sz="1400" dirty="0" smtClean="0"/>
              <a:t>Windows-based computers in Test Equipment labs</a:t>
            </a:r>
          </a:p>
          <a:p>
            <a:pPr lvl="1"/>
            <a:r>
              <a:rPr lang="en-US" sz="1400" dirty="0" smtClean="0"/>
              <a:t>Windows-based computers provided to employees as refresh</a:t>
            </a:r>
            <a:endParaRPr 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88023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495616" cy="5207000"/>
          </a:xfrm>
        </p:spPr>
        <p:txBody>
          <a:bodyPr/>
          <a:lstStyle/>
          <a:p>
            <a:r>
              <a:rPr lang="en-US" sz="2000" dirty="0" smtClean="0"/>
              <a:t>AWI is an INI-driven setup software; all the setup details such as installing software and drivers, modifying registry settings are stored in the INI file.</a:t>
            </a:r>
          </a:p>
          <a:p>
            <a:endParaRPr lang="en-US" sz="2000" dirty="0"/>
          </a:p>
          <a:p>
            <a:r>
              <a:rPr lang="en-US" sz="2000" dirty="0" smtClean="0"/>
              <a:t>The INI file has 2 main parts:</a:t>
            </a:r>
            <a:endParaRPr lang="en-US" sz="1200" dirty="0"/>
          </a:p>
          <a:p>
            <a:pPr lvl="1"/>
            <a:r>
              <a:rPr lang="en-US" sz="1400" dirty="0" smtClean="0"/>
              <a:t>A section that contains all the tasks to be executed.  A task can be installing a piece of software or create a directory, etc.</a:t>
            </a:r>
          </a:p>
          <a:p>
            <a:pPr lvl="1"/>
            <a:r>
              <a:rPr lang="en-US" sz="1400" dirty="0" smtClean="0"/>
              <a:t>For each task, there must be a section that specifies all actions to be performed for the task.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22486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Flow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2917" y="4150181"/>
            <a:ext cx="11495616" cy="1260019"/>
          </a:xfrm>
        </p:spPr>
        <p:txBody>
          <a:bodyPr/>
          <a:lstStyle/>
          <a:p>
            <a:r>
              <a:rPr lang="en-US" sz="2000" dirty="0" smtClean="0"/>
              <a:t>The diagram above depicts the process flow of how AWI works and it works as followed:</a:t>
            </a:r>
          </a:p>
          <a:p>
            <a:pPr lvl="1">
              <a:buFont typeface="+mj-lt"/>
              <a:buAutoNum type="arabicPeriod"/>
            </a:pPr>
            <a:r>
              <a:rPr lang="en-US" sz="1600" dirty="0" smtClean="0"/>
              <a:t>The user creates an Initialization(INI) File by defining all the setup steps to be performed</a:t>
            </a:r>
          </a:p>
          <a:p>
            <a:pPr lvl="1">
              <a:buFont typeface="+mj-lt"/>
              <a:buAutoNum type="arabicPeriod"/>
            </a:pPr>
            <a:r>
              <a:rPr lang="en-US" sz="1600" dirty="0" smtClean="0"/>
              <a:t>The AWI parses the INI file and perform all the setup steps defined in the INI file.</a:t>
            </a:r>
          </a:p>
          <a:p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5</a:t>
            </a:fld>
            <a:endParaRPr lang="en-US" dirty="0"/>
          </a:p>
        </p:txBody>
      </p:sp>
      <p:cxnSp>
        <p:nvCxnSpPr>
          <p:cNvPr id="9" name="Straight Arrow Connector 8"/>
          <p:cNvCxnSpPr>
            <a:stCxn id="7" idx="3"/>
            <a:endCxn id="6" idx="1"/>
          </p:cNvCxnSpPr>
          <p:nvPr/>
        </p:nvCxnSpPr>
        <p:spPr>
          <a:xfrm flipV="1">
            <a:off x="4419600" y="2265391"/>
            <a:ext cx="962578" cy="20562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128" y="1132741"/>
            <a:ext cx="533400" cy="5334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128" y="1907441"/>
            <a:ext cx="533400" cy="533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128" y="2682141"/>
            <a:ext cx="533400" cy="5334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128" y="3456841"/>
            <a:ext cx="533400" cy="533400"/>
          </a:xfrm>
          <a:prstGeom prst="rect">
            <a:avLst/>
          </a:prstGeom>
        </p:spPr>
      </p:pic>
      <p:cxnSp>
        <p:nvCxnSpPr>
          <p:cNvPr id="16" name="Straight Arrow Connector 15"/>
          <p:cNvCxnSpPr>
            <a:endCxn id="12" idx="1"/>
          </p:cNvCxnSpPr>
          <p:nvPr/>
        </p:nvCxnSpPr>
        <p:spPr>
          <a:xfrm flipV="1">
            <a:off x="6332528" y="1399441"/>
            <a:ext cx="1371600" cy="62230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endCxn id="13" idx="1"/>
          </p:cNvCxnSpPr>
          <p:nvPr/>
        </p:nvCxnSpPr>
        <p:spPr>
          <a:xfrm>
            <a:off x="6332528" y="2174141"/>
            <a:ext cx="1371600" cy="0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endCxn id="14" idx="1"/>
          </p:cNvCxnSpPr>
          <p:nvPr/>
        </p:nvCxnSpPr>
        <p:spPr>
          <a:xfrm>
            <a:off x="6332528" y="2370688"/>
            <a:ext cx="1371600" cy="578153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1943053"/>
            <a:ext cx="685800" cy="685800"/>
          </a:xfrm>
          <a:prstGeom prst="rect">
            <a:avLst/>
          </a:prstGeom>
        </p:spPr>
      </p:pic>
      <p:cxnSp>
        <p:nvCxnSpPr>
          <p:cNvPr id="25" name="Straight Arrow Connector 24"/>
          <p:cNvCxnSpPr/>
          <p:nvPr/>
        </p:nvCxnSpPr>
        <p:spPr>
          <a:xfrm>
            <a:off x="6256328" y="2558165"/>
            <a:ext cx="1536569" cy="1206802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5382178" y="1731991"/>
            <a:ext cx="1066800" cy="1066800"/>
            <a:chOff x="1981200" y="4876113"/>
            <a:chExt cx="1066800" cy="10668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81200" y="4876113"/>
              <a:ext cx="1066800" cy="106680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2038288" y="5463488"/>
              <a:ext cx="4759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AWI</a:t>
              </a:r>
              <a:endParaRPr lang="en-US" sz="1200" b="1" dirty="0" smtClean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43144" y="5463488"/>
              <a:ext cx="47596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latin typeface="Arial" pitchFamily="34" charset="0"/>
                  <a:cs typeface="Arial" pitchFamily="34" charset="0"/>
                </a:rPr>
                <a:t>AWI</a:t>
              </a:r>
              <a:endParaRPr lang="en-US" sz="1200" b="1" dirty="0" smtClean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274308" y="1656269"/>
            <a:ext cx="15744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Initialization File</a:t>
            </a:r>
            <a:endParaRPr lang="en-US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8219434" y="1205179"/>
            <a:ext cx="7275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Task 1</a:t>
            </a:r>
            <a:endParaRPr lang="en-US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237528" y="2005492"/>
            <a:ext cx="7275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Task 2</a:t>
            </a:r>
            <a:endParaRPr lang="en-US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231707" y="2805805"/>
            <a:ext cx="7275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Task 3</a:t>
            </a:r>
            <a:endParaRPr lang="en-US" sz="1400" b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231706" y="3506005"/>
            <a:ext cx="7275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latin typeface="Arial" pitchFamily="34" charset="0"/>
                <a:cs typeface="Arial" pitchFamily="34" charset="0"/>
              </a:rPr>
              <a:t>Task 4</a:t>
            </a:r>
            <a:endParaRPr lang="en-US" sz="1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8" name="Picture 3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724" y="1790826"/>
            <a:ext cx="1375559" cy="943492"/>
          </a:xfrm>
          <a:prstGeom prst="rect">
            <a:avLst/>
          </a:prstGeom>
        </p:spPr>
      </p:pic>
      <p:cxnSp>
        <p:nvCxnSpPr>
          <p:cNvPr id="39" name="Straight Arrow Connector 38"/>
          <p:cNvCxnSpPr>
            <a:endCxn id="7" idx="1"/>
          </p:cNvCxnSpPr>
          <p:nvPr/>
        </p:nvCxnSpPr>
        <p:spPr>
          <a:xfrm flipV="1">
            <a:off x="2515553" y="2285953"/>
            <a:ext cx="1218247" cy="27316"/>
          </a:xfrm>
          <a:prstGeom prst="straightConnector1">
            <a:avLst/>
          </a:prstGeom>
          <a:ln w="28575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47385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 File – Setup Task List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0886016" cy="4525963"/>
          </a:xfrm>
        </p:spPr>
        <p:txBody>
          <a:bodyPr/>
          <a:lstStyle/>
          <a:p>
            <a:r>
              <a:rPr lang="en-US" dirty="0" smtClean="0"/>
              <a:t>Currently supports the following setup tasks:</a:t>
            </a:r>
          </a:p>
          <a:p>
            <a:pPr marL="823375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81687"/>
              </p:ext>
            </p:extLst>
          </p:nvPr>
        </p:nvGraphicFramePr>
        <p:xfrm>
          <a:off x="533400" y="1867499"/>
          <a:ext cx="11034184" cy="434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685800"/>
                <a:gridCol w="4419600"/>
                <a:gridCol w="3642784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Section Name</a:t>
                      </a:r>
                      <a:endParaRPr lang="en-US" sz="18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bg1"/>
                          </a:solidFill>
                        </a:rPr>
                        <a:t>Key</a:t>
                      </a:r>
                    </a:p>
                    <a:p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Task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Description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dirty="0" err="1" smtClean="0"/>
                        <a:t>Setup_Step_Manager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step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RUN_APPLICATIONS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INSTALL_SOFTWARE_PACKAGES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Install software or drivers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CREATE_DIRECTORIES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CREATE_NETWORK_SHARES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Share a local</a:t>
                      </a:r>
                      <a:r>
                        <a:rPr lang="en-US" sz="1600" baseline="0" dirty="0" smtClean="0"/>
                        <a:t> folder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SET_ENVIRONMENT_VARIABLES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TRANSFER_FILE_PACKAGES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Copy</a:t>
                      </a:r>
                      <a:r>
                        <a:rPr lang="en-US" sz="1600" baseline="0" dirty="0" smtClean="0"/>
                        <a:t> files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MODIFY_WINDOWS_REGISTRY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CONFIGURE_NETWORK_ADAPTERS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CREATE_WINDOWS_SHORTCUTS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REMOVE_FILES_FOLDERS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95143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INI File – Creating a setup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0886016" cy="5054599"/>
          </a:xfrm>
        </p:spPr>
        <p:txBody>
          <a:bodyPr/>
          <a:lstStyle/>
          <a:p>
            <a:r>
              <a:rPr lang="en-US" dirty="0" smtClean="0"/>
              <a:t>Defining a setup task</a:t>
            </a:r>
          </a:p>
          <a:p>
            <a:pPr marL="823375" lvl="1" indent="-514350"/>
            <a:r>
              <a:rPr lang="en-US" dirty="0" smtClean="0"/>
              <a:t>step = [task_name], [section_name_of_subtasks]</a:t>
            </a:r>
          </a:p>
          <a:p>
            <a:pPr marL="823375" lvl="1" indent="-514350"/>
            <a:endParaRPr lang="en-US" dirty="0" smtClean="0"/>
          </a:p>
          <a:p>
            <a:pPr marL="912260" lvl="3" indent="0">
              <a:buNone/>
            </a:pPr>
            <a:r>
              <a:rPr lang="en-US" sz="1600" dirty="0" smtClean="0"/>
              <a:t>Example:</a:t>
            </a:r>
          </a:p>
          <a:p>
            <a:pPr marL="912260" lvl="3" indent="0">
              <a:buNone/>
            </a:pPr>
            <a:endParaRPr lang="en-US" sz="1600" dirty="0">
              <a:solidFill>
                <a:srgbClr val="00B0F0"/>
              </a:solidFill>
            </a:endParaRPr>
          </a:p>
          <a:p>
            <a:pPr marL="912260" lvl="3" indent="0">
              <a:buNone/>
            </a:pPr>
            <a:endParaRPr lang="en-US" sz="1600" dirty="0" smtClean="0">
              <a:solidFill>
                <a:srgbClr val="00B0F0"/>
              </a:solidFill>
            </a:endParaRPr>
          </a:p>
          <a:p>
            <a:pPr marL="912260" lvl="3" indent="0">
              <a:buNone/>
            </a:pPr>
            <a:endParaRPr lang="en-US" sz="1600" dirty="0">
              <a:solidFill>
                <a:srgbClr val="00B0F0"/>
              </a:solidFill>
            </a:endParaRPr>
          </a:p>
          <a:p>
            <a:pPr marL="912260" lvl="3" indent="0">
              <a:buNone/>
            </a:pPr>
            <a:endParaRPr lang="en-US" sz="1600" dirty="0" smtClean="0">
              <a:solidFill>
                <a:srgbClr val="00B0F0"/>
              </a:solidFill>
            </a:endParaRPr>
          </a:p>
          <a:p>
            <a:pPr marL="912260" lvl="3" indent="0">
              <a:buNone/>
            </a:pPr>
            <a:endParaRPr lang="en-US" sz="1600" dirty="0">
              <a:solidFill>
                <a:srgbClr val="00B0F0"/>
              </a:solidFill>
            </a:endParaRPr>
          </a:p>
          <a:p>
            <a:pPr marL="912260" lvl="3" indent="0">
              <a:buNone/>
            </a:pPr>
            <a:endParaRPr lang="en-US" sz="1600" dirty="0" smtClean="0">
              <a:solidFill>
                <a:srgbClr val="00B0F0"/>
              </a:solidFill>
            </a:endParaRPr>
          </a:p>
          <a:p>
            <a:pPr marL="912260" lvl="3" indent="0">
              <a:buNone/>
            </a:pPr>
            <a:endParaRPr lang="en-US" sz="1600" dirty="0">
              <a:solidFill>
                <a:srgbClr val="00B0F0"/>
              </a:solidFill>
            </a:endParaRPr>
          </a:p>
          <a:p>
            <a:pPr marL="912260" lvl="3" indent="0">
              <a:buNone/>
            </a:pPr>
            <a:endParaRPr lang="en-US" sz="1600" dirty="0" smtClean="0">
              <a:solidFill>
                <a:srgbClr val="00B0F0"/>
              </a:solidFill>
            </a:endParaRPr>
          </a:p>
          <a:p>
            <a:pPr marL="912260" lvl="3" indent="0">
              <a:buNone/>
            </a:pPr>
            <a:endParaRPr lang="en-US" sz="1600" dirty="0">
              <a:solidFill>
                <a:srgbClr val="00B0F0"/>
              </a:solidFill>
            </a:endParaRPr>
          </a:p>
          <a:p>
            <a:pPr marL="912260" lvl="3" indent="0">
              <a:buNone/>
            </a:pPr>
            <a:r>
              <a:rPr lang="en-US" sz="1600" dirty="0" smtClean="0"/>
              <a:t>Every setup task must be defined in a section called “</a:t>
            </a:r>
            <a:r>
              <a:rPr lang="en-US" sz="1600" dirty="0" err="1" smtClean="0">
                <a:solidFill>
                  <a:srgbClr val="00B0F0"/>
                </a:solidFill>
              </a:rPr>
              <a:t>Setup_Step_Manager</a:t>
            </a:r>
            <a:r>
              <a:rPr lang="en-US" sz="1600" dirty="0" smtClean="0"/>
              <a:t>”</a:t>
            </a:r>
          </a:p>
          <a:p>
            <a:pPr marL="912260" lvl="3" indent="0">
              <a:buNone/>
            </a:pPr>
            <a:r>
              <a:rPr lang="en-US" sz="1600" dirty="0"/>
              <a:t>[task_name</a:t>
            </a:r>
            <a:r>
              <a:rPr lang="en-US" sz="1600" dirty="0" smtClean="0"/>
              <a:t>] – built-in keyword for a setup task</a:t>
            </a:r>
          </a:p>
          <a:p>
            <a:pPr marL="912260" lvl="3" indent="0">
              <a:buNone/>
            </a:pPr>
            <a:r>
              <a:rPr lang="en-US" sz="1600" dirty="0" smtClean="0"/>
              <a:t>[section_name_of_subtasks] – user-defined section name that specify specific actions to be performed</a:t>
            </a:r>
            <a:endParaRPr lang="en-US" sz="16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800" y="2234283"/>
            <a:ext cx="6105525" cy="5715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83780" y="3136652"/>
            <a:ext cx="9725025" cy="17240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729017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 File </a:t>
            </a:r>
            <a:r>
              <a:rPr lang="en-US" dirty="0" smtClean="0"/>
              <a:t>– RUN_APPLICATION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724216" cy="4978400"/>
          </a:xfrm>
        </p:spPr>
        <p:txBody>
          <a:bodyPr/>
          <a:lstStyle/>
          <a:p>
            <a:r>
              <a:rPr lang="en-US" sz="2000" b="1" dirty="0" smtClean="0"/>
              <a:t>The purpose of this task is to run any application or scripts</a:t>
            </a:r>
          </a:p>
          <a:p>
            <a:r>
              <a:rPr lang="en-US" sz="2000" b="1" dirty="0" smtClean="0"/>
              <a:t>The table below shows the content that must be defined in order to run an application or script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5/17/2018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317778"/>
              </p:ext>
            </p:extLst>
          </p:nvPr>
        </p:nvGraphicFramePr>
        <p:xfrm>
          <a:off x="990600" y="2514600"/>
          <a:ext cx="9982200" cy="245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/>
                <a:gridCol w="5257800"/>
                <a:gridCol w="1371600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Key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Value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Required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app#_description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Title of application or</a:t>
                      </a:r>
                      <a:r>
                        <a:rPr lang="en-US" sz="1800" baseline="0" dirty="0" smtClean="0"/>
                        <a:t> script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No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app#_path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Path to the</a:t>
                      </a:r>
                      <a:r>
                        <a:rPr lang="en-US" sz="1800" baseline="0" dirty="0" smtClean="0"/>
                        <a:t> application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Yes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app#_</a:t>
                      </a:r>
                      <a:r>
                        <a:rPr lang="en-US" sz="1800" dirty="0" err="1" smtClean="0"/>
                        <a:t>is_console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true</a:t>
                      </a:r>
                      <a:r>
                        <a:rPr lang="en-US" sz="1800" baseline="0" dirty="0" smtClean="0"/>
                        <a:t> = application is a console app, false otherwise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Yes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err="1" smtClean="0"/>
                        <a:t>app#_argument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arguments to the application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No</a:t>
                      </a:r>
                      <a:endParaRPr lang="en-US" sz="1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app#_</a:t>
                      </a:r>
                      <a:r>
                        <a:rPr lang="en-US" sz="1800" dirty="0" err="1" smtClean="0"/>
                        <a:t>argument_path</a:t>
                      </a:r>
                      <a:r>
                        <a:rPr lang="en-US" sz="1800" dirty="0" smtClean="0"/>
                        <a:t>#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Path referenced in </a:t>
                      </a:r>
                      <a:r>
                        <a:rPr lang="en-US" sz="1800" dirty="0" err="1" smtClean="0"/>
                        <a:t>app#_argument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No</a:t>
                      </a:r>
                      <a:endParaRPr lang="en-US" sz="18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77260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INI File </a:t>
            </a:r>
            <a:r>
              <a:rPr lang="en-US" sz="2800" dirty="0" smtClean="0"/>
              <a:t>– INSTALL_SOFTWARE_PACKAGES Task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5384" y="1041400"/>
            <a:ext cx="11724216" cy="4978400"/>
          </a:xfrm>
        </p:spPr>
        <p:txBody>
          <a:bodyPr/>
          <a:lstStyle/>
          <a:p>
            <a:r>
              <a:rPr lang="en-US" sz="2000" b="1" dirty="0" smtClean="0"/>
              <a:t>The purpose of this task is to install software or drivers</a:t>
            </a:r>
          </a:p>
          <a:p>
            <a:r>
              <a:rPr lang="en-US" sz="2000" b="1" dirty="0" smtClean="0"/>
              <a:t>The table below shows the content that must be defined in order to install software</a:t>
            </a:r>
            <a:endParaRPr lang="en-US" sz="2000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E7E47-0D37-4D8B-8247-A402A58EAD0D}" type="datetime1">
              <a:rPr lang="en-US" smtClean="0"/>
              <a:t>5/18/2018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57DBB9-07C6-49AB-BFD5-E737C7E241F6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5939183"/>
              </p:ext>
            </p:extLst>
          </p:nvPr>
        </p:nvGraphicFramePr>
        <p:xfrm>
          <a:off x="889815" y="1889760"/>
          <a:ext cx="9982200" cy="4130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8185"/>
                <a:gridCol w="6629400"/>
                <a:gridCol w="1194615"/>
              </a:tblGrid>
              <a:tr h="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Key Name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INI Value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Required</a:t>
                      </a:r>
                      <a:endParaRPr lang="en-US" sz="16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app#_name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Name of the software to be installed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app#_</a:t>
                      </a:r>
                      <a:r>
                        <a:rPr lang="en-US" sz="1200" dirty="0" err="1" smtClean="0"/>
                        <a:t>setup_file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Path to the setup</a:t>
                      </a:r>
                      <a:r>
                        <a:rPr lang="en-US" sz="1200" baseline="0" dirty="0" smtClean="0"/>
                        <a:t> file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app#_</a:t>
                      </a:r>
                      <a:r>
                        <a:rPr lang="en-US" sz="1200" dirty="0" err="1" smtClean="0"/>
                        <a:t>setup_argument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Arguments to</a:t>
                      </a:r>
                      <a:r>
                        <a:rPr lang="en-US" sz="1200" baseline="0" dirty="0" smtClean="0"/>
                        <a:t> be passed to the setup file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app#_</a:t>
                      </a:r>
                      <a:r>
                        <a:rPr lang="en-US" sz="1200" dirty="0" err="1" smtClean="0"/>
                        <a:t>setup_confirm_prompt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Yes = Prompt user to confirm</a:t>
                      </a:r>
                      <a:r>
                        <a:rPr lang="en-US" sz="1200" baseline="0" dirty="0" smtClean="0"/>
                        <a:t> software install, otherwise No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app#_</a:t>
                      </a:r>
                      <a:r>
                        <a:rPr lang="en-US" sz="1200" dirty="0" err="1" smtClean="0"/>
                        <a:t>exe_file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Path to where the application runs out of.  We use this path to check</a:t>
                      </a:r>
                      <a:r>
                        <a:rPr lang="en-US" sz="1200" baseline="0" dirty="0" smtClean="0"/>
                        <a:t> if the software is already installed.  Not required if app#_</a:t>
                      </a:r>
                      <a:r>
                        <a:rPr lang="en-US" sz="1200" baseline="0" dirty="0" err="1" smtClean="0"/>
                        <a:t>reg_display_name</a:t>
                      </a:r>
                      <a:r>
                        <a:rPr lang="en-US" sz="1200" baseline="0" dirty="0" smtClean="0"/>
                        <a:t> is defined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app#_</a:t>
                      </a:r>
                      <a:r>
                        <a:rPr lang="en-US" sz="1200" dirty="0" err="1" smtClean="0"/>
                        <a:t>reg_display_name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The name of the software that is registered in the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UnInstall</a:t>
                      </a:r>
                      <a:r>
                        <a:rPr lang="en-US" sz="1200" baseline="0" dirty="0" smtClean="0"/>
                        <a:t> registry key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app#_</a:t>
                      </a:r>
                      <a:r>
                        <a:rPr lang="en-US" sz="1200" dirty="0" err="1" smtClean="0"/>
                        <a:t>reg_type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Classes_root</a:t>
                      </a:r>
                      <a:r>
                        <a:rPr lang="en-US" sz="1200" baseline="0" dirty="0" smtClean="0"/>
                        <a:t> / current user / </a:t>
                      </a:r>
                      <a:r>
                        <a:rPr lang="en-US" sz="1200" baseline="0" dirty="0" err="1" smtClean="0"/>
                        <a:t>local_machine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app#_</a:t>
                      </a:r>
                      <a:r>
                        <a:rPr lang="en-US" sz="1200" dirty="0" err="1" smtClean="0"/>
                        <a:t>reg_value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The value of the registry name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app#_</a:t>
                      </a:r>
                      <a:r>
                        <a:rPr lang="en-US" sz="1200" dirty="0" err="1" smtClean="0"/>
                        <a:t>reg_name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DisplayVersion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app#_</a:t>
                      </a:r>
                      <a:r>
                        <a:rPr lang="en-US" sz="1200" dirty="0" err="1" smtClean="0"/>
                        <a:t>reg_compare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eq</a:t>
                      </a:r>
                      <a:r>
                        <a:rPr lang="en-US" sz="1200" dirty="0" smtClean="0"/>
                        <a:t> / </a:t>
                      </a:r>
                      <a:r>
                        <a:rPr lang="en-US" sz="1200" dirty="0" err="1" smtClean="0"/>
                        <a:t>lt</a:t>
                      </a:r>
                      <a:r>
                        <a:rPr lang="en-US" sz="1200" dirty="0" smtClean="0"/>
                        <a:t> / </a:t>
                      </a:r>
                      <a:r>
                        <a:rPr lang="en-US" sz="1200" dirty="0" err="1" smtClean="0"/>
                        <a:t>gt</a:t>
                      </a:r>
                      <a:r>
                        <a:rPr lang="en-US" sz="1200" dirty="0" smtClean="0"/>
                        <a:t> / </a:t>
                      </a:r>
                      <a:r>
                        <a:rPr lang="en-US" sz="1200" dirty="0" err="1" smtClean="0"/>
                        <a:t>lte</a:t>
                      </a:r>
                      <a:r>
                        <a:rPr lang="en-US" sz="1200" baseline="0" dirty="0" smtClean="0"/>
                        <a:t> / </a:t>
                      </a:r>
                      <a:r>
                        <a:rPr lang="en-US" sz="1200" baseline="0" dirty="0" err="1" smtClean="0"/>
                        <a:t>gte</a:t>
                      </a:r>
                      <a:r>
                        <a:rPr lang="en-US" sz="1200" baseline="0" dirty="0" smtClean="0"/>
                        <a:t> / ne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3353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_Template_External">
  <a:themeElements>
    <a:clrScheme name="Raytheon">
      <a:dk1>
        <a:srgbClr val="000000"/>
      </a:dk1>
      <a:lt1>
        <a:srgbClr val="FFFFFF"/>
      </a:lt1>
      <a:dk2>
        <a:srgbClr val="000000"/>
      </a:dk2>
      <a:lt2>
        <a:srgbClr val="B5B5B5"/>
      </a:lt2>
      <a:accent1>
        <a:srgbClr val="95A289"/>
      </a:accent1>
      <a:accent2>
        <a:srgbClr val="DAD9AD"/>
      </a:accent2>
      <a:accent3>
        <a:srgbClr val="7C96A1"/>
      </a:accent3>
      <a:accent4>
        <a:srgbClr val="CE1126"/>
      </a:accent4>
      <a:accent5>
        <a:srgbClr val="AC9F89"/>
      </a:accent5>
      <a:accent6>
        <a:srgbClr val="666465"/>
      </a:accent6>
      <a:hlink>
        <a:srgbClr val="7C96A1"/>
      </a:hlink>
      <a:folHlink>
        <a:srgbClr val="666465"/>
      </a:folHlink>
    </a:clrScheme>
    <a:fontScheme name="Raytheo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B5B5B5"/>
        </a:solidFill>
        <a:ln w="12700" algn="ctr">
          <a:noFill/>
          <a:miter lim="800000"/>
          <a:headEnd/>
          <a:tailEnd/>
        </a:ln>
      </a:spPr>
      <a:bodyPr wrap="none" anchor="ctr"/>
      <a:lstStyle>
        <a:defPPr>
          <a:defRPr dirty="0" err="1" smtClean="0"/>
        </a:defPPr>
      </a:lstStyle>
    </a:spDef>
    <a:lnDef>
      <a:spPr>
        <a:ln w="12700">
          <a:solidFill>
            <a:srgbClr val="B5B5B5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400" dirty="0" smtClean="0"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orp_External_Template2017_16x9.potx" id="{26A199A8-DD95-4EC1-9519-A5EDCF0B2D59}" vid="{E348F2AA-6495-4679-ACA4-B58A6CA49FD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WrappedLabelHistory xmlns:xsi="http://www.w3.org/2001/XMLSchema-instance" xmlns:xsd="http://www.w3.org/2001/XMLSchema" xmlns="http://www.boldonjames.com/2016/02/Classifier/internal/wrappedLabelHistory">
  <Value>PD94bWwgdmVyc2lvbj0iMS4wIiBlbmNvZGluZz0idXMtYXNjaWkiPz48bGFiZWxIaXN0b3J5IHhtbG5zOnhzaT0iaHR0cDovL3d3dy53My5vcmcvMjAwMS9YTUxTY2hlbWEtaW5zdGFuY2UiIHhtbG5zOnhzZD0iaHR0cDovL3d3dy53My5vcmcvMjAwMS9YTUxTY2hlbWEiIHhtbG5zPSJodHRwOi8vd3d3LmJvbGRvbmphbWVzLmNvbS8yMDE2LzAyL0NsYXNzaWZpZXIvaW50ZXJuYWwvbGFiZWxIaXN0b3J5Ij48aXRlbT48c2lzbCBzaXNsVmVyc2lvbj0iMCIgcG9saWN5PSJjZGU1M2FjMS1iZjVmLTRhYWUtOWNmMS0wNzUwOWUyM2E0YjAiIG9yaWdpbj0iZGVmYXVsdFZhbHVlIj48ZWxlbWVudCB1aWQ9ImJiYTk0YzY1LWFjM2QtNGYzNC1iMmUxLThkZTExZWY2ZjAxYyIgdmFsdWU9IiIgeG1sbnM9Imh0dHA6Ly93d3cuYm9sZG9uamFtZXMuY29tLzIwMDgvMDEvc2llL2ludGVybmFsL2xhYmVsIiAvPjwvc2lzbD48VXNlck5hbWU+VVNcMTExNzYzNzwvVXNlck5hbWU+PERhdGVUaW1lPjUvMTcvMjAxOCA2OjIxOjI5IFBNPC9EYXRlVGltZT48TGFiZWxTdHJpbmc+T3JpZ2luIEp1cmlzZGljdGlvbjogVVMgPC9MYWJlbFN0cmluZz48L2l0ZW0+PC9sYWJlbEhpc3Rvcnk+</Value>
</WrappedLabelHistory>
</file>

<file path=customXml/item2.xml><?xml version="1.0" encoding="utf-8"?>
<sisl xmlns:xsi="http://www.w3.org/2001/XMLSchema-instance" xmlns:xsd="http://www.w3.org/2001/XMLSchema" xmlns="http://www.boldonjames.com/2008/01/sie/internal/label" sislVersion="0" policy="cde53ac1-bf5f-4aae-9cf1-07509e23a4b0" origin="defaultValue">
  <element uid="bba94c65-ac3d-4f34-b2e1-8de11ef6f01c" value=""/>
</sisl>
</file>

<file path=customXml/itemProps1.xml><?xml version="1.0" encoding="utf-8"?>
<ds:datastoreItem xmlns:ds="http://schemas.openxmlformats.org/officeDocument/2006/customXml" ds:itemID="{390369AE-7157-44E4-B201-C904A57BF010}">
  <ds:schemaRefs>
    <ds:schemaRef ds:uri="http://www.w3.org/2001/XMLSchema"/>
    <ds:schemaRef ds:uri="http://www.boldonjames.com/2016/02/Classifier/internal/wrappedLabelHistory"/>
  </ds:schemaRefs>
</ds:datastoreItem>
</file>

<file path=customXml/itemProps2.xml><?xml version="1.0" encoding="utf-8"?>
<ds:datastoreItem xmlns:ds="http://schemas.openxmlformats.org/officeDocument/2006/customXml" ds:itemID="{F00D2381-7C37-4000-A20C-160992BD3A19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1687</TotalTime>
  <Words>1183</Words>
  <Application>Microsoft Office PowerPoint</Application>
  <PresentationFormat>Widescreen</PresentationFormat>
  <Paragraphs>275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ＭＳ Ｐゴシック</vt:lpstr>
      <vt:lpstr>Arial</vt:lpstr>
      <vt:lpstr>Wingdings</vt:lpstr>
      <vt:lpstr>Corp_Template_External</vt:lpstr>
      <vt:lpstr>Automated Windows Installer (AWI)</vt:lpstr>
      <vt:lpstr>Content</vt:lpstr>
      <vt:lpstr>Introduction</vt:lpstr>
      <vt:lpstr>Architecture</vt:lpstr>
      <vt:lpstr>Process Flow</vt:lpstr>
      <vt:lpstr>INI File – Setup Task List</vt:lpstr>
      <vt:lpstr>INI File – Creating a setup task</vt:lpstr>
      <vt:lpstr>INI File – RUN_APPLICATION Task</vt:lpstr>
      <vt:lpstr>INI File – INSTALL_SOFTWARE_PACKAGES Task</vt:lpstr>
      <vt:lpstr>INI File – TRANSFER_FILE_PACKAGES Task</vt:lpstr>
      <vt:lpstr>INI File – CREATE_DIRECTORIES Task</vt:lpstr>
      <vt:lpstr>INI File – CREATE_NETWORK_SHARES Task</vt:lpstr>
      <vt:lpstr>INI File – SET_ENVIRONMENT_VARIABLES Task</vt:lpstr>
      <vt:lpstr>INI File – MODIFY_WINDOWS_REGISTRY Task</vt:lpstr>
      <vt:lpstr>INI File – CONFIGURE_NETWORK_ADAPTERS Task</vt:lpstr>
      <vt:lpstr>INI File – CREATE_WINDOWS_SHORTCUTS Task</vt:lpstr>
      <vt:lpstr>INI File – REMOVE_FILES_FOLDERS Task</vt:lpstr>
    </vt:vector>
  </TitlesOfParts>
  <Company>Raytheon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Automated Windows Installer (AWI)</dc:title>
  <dc:subject>[rtnipcontrolcode:rtnipcontrolcodenone||rtnexportcontrolcountry:usa|rtnexportcontrolcode:rtnexportcontrolcodenone||]</dc:subject>
  <dc:creator>Duc Le</dc:creator>
  <cp:keywords>Raytheon</cp:keywords>
  <dc:description>Template: Mark Johnson, Silver Fox Productions
Formatting:
Event Date:
Event Location:
Audience Type: Internal</dc:description>
  <cp:lastModifiedBy>Duc Le</cp:lastModifiedBy>
  <cp:revision>54</cp:revision>
  <cp:lastPrinted>2017-01-15T20:37:48Z</cp:lastPrinted>
  <dcterms:created xsi:type="dcterms:W3CDTF">2018-05-17T18:19:10Z</dcterms:created>
  <dcterms:modified xsi:type="dcterms:W3CDTF">2018-05-18T22:26:31Z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c285727f-3356-43f8-b66c-86a8ed77ffc5</vt:lpwstr>
  </property>
  <property fmtid="{D5CDD505-2E9C-101B-9397-08002B2CF9AE}" pid="3" name="bjDocumentLabelXML">
    <vt:lpwstr>&lt;?xml version="1.0" encoding="us-ascii"?&gt;&lt;sisl xmlns:xsi="http://www.w3.org/2001/XMLSchema-instance" xmlns:xsd="http://www.w3.org/2001/XMLSchema" sislVersion="0" policy="cde53ac1-bf5f-4aae-9cf1-07509e23a4b0" origin="defaultValue" xmlns="http://www.boldonj</vt:lpwstr>
  </property>
  <property fmtid="{D5CDD505-2E9C-101B-9397-08002B2CF9AE}" pid="4" name="bjDocumentLabelXML-0">
    <vt:lpwstr>ames.com/2008/01/sie/internal/label"&gt;&lt;element uid="bba94c65-ac3d-4f34-b2e1-8de11ef6f01c" value="" /&gt;&lt;/sisl&gt;</vt:lpwstr>
  </property>
  <property fmtid="{D5CDD505-2E9C-101B-9397-08002B2CF9AE}" pid="5" name="bjDocumentSecurityLabel">
    <vt:lpwstr>Origin Jurisdiction: US </vt:lpwstr>
  </property>
  <property fmtid="{D5CDD505-2E9C-101B-9397-08002B2CF9AE}" pid="6" name="rtnipcontrolcode">
    <vt:lpwstr>rtnipcontrolcodenone</vt:lpwstr>
  </property>
  <property fmtid="{D5CDD505-2E9C-101B-9397-08002B2CF9AE}" pid="7" name="rtnexportcontrolcountry">
    <vt:lpwstr>usa</vt:lpwstr>
  </property>
  <property fmtid="{D5CDD505-2E9C-101B-9397-08002B2CF9AE}" pid="8" name="rtnexportcontrolcode">
    <vt:lpwstr>rtnexportcontrolcodenone</vt:lpwstr>
  </property>
  <property fmtid="{D5CDD505-2E9C-101B-9397-08002B2CF9AE}" pid="9" name="bjSaver">
    <vt:lpwstr>ktPUDrq3vY6m+y6EyLl9mdBDCK2yPsWM</vt:lpwstr>
  </property>
  <property fmtid="{D5CDD505-2E9C-101B-9397-08002B2CF9AE}" pid="10" name="bjLabelHistoryID">
    <vt:lpwstr>{390369AE-7157-44E4-B201-C904A57BF010}</vt:lpwstr>
  </property>
</Properties>
</file>